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fld id="{73FACE89-AE73-422C-B28B-91A765B883B8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5983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F5446E-B37F-4176-AB46-6363A9A74C8A}" type="slidenum">
              <a:rPr lang="es-ES" altLang="es-ES"/>
              <a:pPr/>
              <a:t>1</a:t>
            </a:fld>
            <a:endParaRPr lang="es-ES" altLang="es-ES" dirty="0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DDF33F00-9920-4756-A7AD-9E7899DF172E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1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956C37-BCD3-498D-9C77-093D8E92FAFC}" type="slidenum">
              <a:rPr lang="es-ES" altLang="es-ES"/>
              <a:pPr/>
              <a:t>10</a:t>
            </a:fld>
            <a:endParaRPr lang="es-ES" altLang="es-ES" dirty="0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89F877CE-EC15-475B-B3A9-3F8A56338EAA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10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19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5CAAE5-D55E-47BE-983F-28E92776B699}" type="slidenum">
              <a:rPr lang="es-ES" altLang="es-ES"/>
              <a:pPr/>
              <a:t>11</a:t>
            </a:fld>
            <a:endParaRPr lang="es-ES" altLang="es-ES" dirty="0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151408A5-BC50-454F-9A6C-CB7EFBD3CC66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11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301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666DB5-3692-421B-BFA7-7E7008F0B6B2}" type="slidenum">
              <a:rPr lang="es-ES" altLang="es-ES"/>
              <a:pPr/>
              <a:t>12</a:t>
            </a:fld>
            <a:endParaRPr lang="es-ES" altLang="es-ES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0A1B487C-5052-42F5-B759-916EA0DF908F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12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540465-2279-4823-9FB8-5703AC6B3B04}" type="slidenum">
              <a:rPr lang="es-ES" altLang="es-ES"/>
              <a:pPr/>
              <a:t>13</a:t>
            </a:fld>
            <a:endParaRPr lang="es-ES" altLang="es-ES" dirty="0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78CDAA44-73E9-4F11-BB21-1B81300A29FB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13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505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958D87-C01B-4A39-A1FB-9DF984ECE5F6}" type="slidenum">
              <a:rPr lang="es-ES" altLang="es-ES"/>
              <a:pPr/>
              <a:t>14</a:t>
            </a:fld>
            <a:endParaRPr lang="es-ES" altLang="es-ES" dirty="0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CF6C7654-AEF2-40EF-AA95-18639E931CA5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14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608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820D37-30B4-4FB8-B087-96F4852CA19B}" type="slidenum">
              <a:rPr lang="es-ES" altLang="es-ES"/>
              <a:pPr/>
              <a:t>15</a:t>
            </a:fld>
            <a:endParaRPr lang="es-ES" altLang="es-ES" dirty="0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D9BF644F-2E7D-41FB-9E98-4037510D2D25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15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710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654ADB-8C49-4D1A-A814-56550FE16A7D}" type="slidenum">
              <a:rPr lang="es-ES" altLang="es-ES"/>
              <a:pPr/>
              <a:t>16</a:t>
            </a:fld>
            <a:endParaRPr lang="es-ES" altLang="es-ES" dirty="0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7F550877-5280-4766-B6D7-66307BF668AD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16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813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590E43-FB08-49F5-84C3-FFC30438EE66}" type="slidenum">
              <a:rPr lang="es-ES" altLang="es-ES"/>
              <a:pPr/>
              <a:t>17</a:t>
            </a:fld>
            <a:endParaRPr lang="es-ES" altLang="es-ES" dirty="0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2BAD08AF-D15C-4256-9663-71EA1B02D181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17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91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2ACBA9-A79D-43D7-9161-F1F7DDC638A9}" type="slidenum">
              <a:rPr lang="es-ES" altLang="es-ES"/>
              <a:pPr/>
              <a:t>18</a:t>
            </a:fld>
            <a:endParaRPr lang="es-ES" altLang="es-ES" dirty="0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97037B59-C51E-4354-AB0D-F16125595A83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18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017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EF0A48-7175-4954-919A-782C7FBAFE31}" type="slidenum">
              <a:rPr lang="es-ES" altLang="es-ES"/>
              <a:pPr/>
              <a:t>19</a:t>
            </a:fld>
            <a:endParaRPr lang="es-ES" altLang="es-ES" dirty="0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5B994731-D265-4819-A7D1-EA404C2F80B0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19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120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37E3C0-2173-4A3E-A576-DB1E985D0F1F}" type="slidenum">
              <a:rPr lang="es-ES" altLang="es-ES"/>
              <a:pPr/>
              <a:t>2</a:t>
            </a:fld>
            <a:endParaRPr lang="es-ES" altLang="es-ES" dirty="0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C7F7C56E-EFE3-4687-9E38-99DD74C39403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2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379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3DE5A9-8FC9-425A-9D5A-1F4B0A2F8DB3}" type="slidenum">
              <a:rPr lang="es-ES" altLang="es-ES"/>
              <a:pPr/>
              <a:t>20</a:t>
            </a:fld>
            <a:endParaRPr lang="es-ES" altLang="es-ES" dirty="0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0AF9155A-EA72-452C-B3B1-F0AD8C6850B8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20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222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312847-86A4-4AF3-91AB-1C4156C3D6BC}" type="slidenum">
              <a:rPr lang="es-ES" altLang="es-ES"/>
              <a:pPr/>
              <a:t>21</a:t>
            </a:fld>
            <a:endParaRPr lang="es-ES" altLang="es-ES" dirty="0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D62E4F39-A4E7-4AC3-A03C-4C0DC390A56E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21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427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8D2D08-4229-4654-8417-AC2AB2DE0BC9}" type="slidenum">
              <a:rPr lang="es-ES" altLang="es-ES"/>
              <a:pPr/>
              <a:t>22</a:t>
            </a:fld>
            <a:endParaRPr lang="es-ES" altLang="es-ES" dirty="0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96AEB3AA-EE85-4EE6-B6FF-8F1E02A6A59E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22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52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E114E3-9EB6-45AC-AEE5-55ED4ACB4102}" type="slidenum">
              <a:rPr lang="es-ES" altLang="es-ES"/>
              <a:pPr/>
              <a:t>23</a:t>
            </a:fld>
            <a:endParaRPr lang="es-ES" altLang="es-ES" dirty="0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19CCECC9-87B2-4926-B73E-37E30E5C0559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23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632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B91288-254A-449D-BC19-D6E3881D1B26}" type="slidenum">
              <a:rPr lang="es-ES" altLang="es-ES"/>
              <a:pPr/>
              <a:t>24</a:t>
            </a:fld>
            <a:endParaRPr lang="es-ES" altLang="es-ES" dirty="0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01431B03-850A-48B5-8C4C-1DD09A39C2A7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24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734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870C1B-11F4-4303-BD63-319C6A159341}" type="slidenum">
              <a:rPr lang="es-ES" altLang="es-ES"/>
              <a:pPr/>
              <a:t>25</a:t>
            </a:fld>
            <a:endParaRPr lang="es-ES" altLang="es-ES" dirty="0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E30560C1-77DF-47EE-876E-9DEDCC44CA5E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25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83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5F1BEE-0AEB-4724-B7D2-77CFA8987E11}" type="slidenum">
              <a:rPr lang="es-ES" altLang="es-ES"/>
              <a:pPr/>
              <a:t>26</a:t>
            </a:fld>
            <a:endParaRPr lang="es-ES" altLang="es-ES" dirty="0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4F8023E3-3BC0-4BD0-8942-E7E84414BE13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26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939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9F795A-22DB-4DBC-B6AC-61CF35AC0B99}" type="slidenum">
              <a:rPr lang="es-ES" altLang="es-ES"/>
              <a:pPr/>
              <a:t>27</a:t>
            </a:fld>
            <a:endParaRPr lang="es-ES" altLang="es-ES" dirty="0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ECF2A62E-78C6-4737-8E51-418AB039112E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27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6144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429953-EF1E-4B99-A0D8-88AE92BBC9A3}" type="slidenum">
              <a:rPr lang="es-ES" altLang="es-ES"/>
              <a:pPr/>
              <a:t>3</a:t>
            </a:fld>
            <a:endParaRPr lang="es-ES" altLang="es-ES" dirty="0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0974A2EC-B3CE-450C-9C66-BD21BFE14BAB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3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48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30CBD2-3964-4242-A4F3-D9CABCD1618E}" type="slidenum">
              <a:rPr lang="es-ES" altLang="es-ES"/>
              <a:pPr/>
              <a:t>4</a:t>
            </a:fld>
            <a:endParaRPr lang="es-ES" altLang="es-ES" dirty="0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9CA2A97E-93FA-45E8-8466-8A7A98C9EFFA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4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584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85E70C-A1FC-495E-8CFB-47A7E9138814}" type="slidenum">
              <a:rPr lang="es-ES" altLang="es-ES"/>
              <a:pPr/>
              <a:t>5</a:t>
            </a:fld>
            <a:endParaRPr lang="es-ES" altLang="es-ES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BB2D38B2-E08B-45E1-BA63-C1E244FF0220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5</a:t>
            </a:fld>
            <a:endParaRPr lang="es-ES" alt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686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0C67CD-4CB6-4CD6-8ADD-3AD95792ADDC}" type="slidenum">
              <a:rPr lang="es-ES" altLang="es-ES"/>
              <a:pPr/>
              <a:t>6</a:t>
            </a:fld>
            <a:endParaRPr lang="es-ES" altLang="es-E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D03B6BAC-6C79-45C0-8978-62A14C0D67E7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6</a:t>
            </a:fld>
            <a:endParaRPr lang="es-ES" alt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8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D78342-6533-4E75-92ED-47F6F64224F9}" type="slidenum">
              <a:rPr lang="es-ES" altLang="es-ES"/>
              <a:pPr/>
              <a:t>7</a:t>
            </a:fld>
            <a:endParaRPr lang="es-ES" altLang="es-ES" dirty="0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4B6D1B72-1566-4FD8-9C08-C44BF9DA1E15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7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891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04A2B2-21A3-40CD-BD6D-E20290E06917}" type="slidenum">
              <a:rPr lang="es-ES" altLang="es-ES"/>
              <a:pPr/>
              <a:t>8</a:t>
            </a:fld>
            <a:endParaRPr lang="es-ES" altLang="es-ES" dirty="0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76022A6C-0BFC-4C29-8E63-E15D8609B5A1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8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993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B49728-FCC6-4109-BD07-3D0C7832FD3A}" type="slidenum">
              <a:rPr lang="es-ES" altLang="es-ES"/>
              <a:pPr/>
              <a:t>9</a:t>
            </a:fld>
            <a:endParaRPr lang="es-ES" altLang="es-ES" dirty="0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/>
            <a:fld id="{CC77BA6F-7C7B-4FFC-810B-8439AAB17D3C}" type="slidenum">
              <a:rPr lang="es-ES" altLang="es-ES" sz="1200">
                <a:solidFill>
                  <a:srgbClr val="000000"/>
                </a:solidFill>
                <a:cs typeface="Arial" charset="0"/>
              </a:rPr>
              <a:pPr algn="r"/>
              <a:t>9</a:t>
            </a:fld>
            <a:endParaRPr lang="es-ES" alt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09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24ADD9-FAA9-44A1-A007-7931991DCCD4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67006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D0F2C5-0A41-41E5-A303-7B05D042E72E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55928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561F36-D4B3-471F-B28E-E19D06D2C11F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66455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9E9D1F-4A3C-4292-BD59-A53F903FF73C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5141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9FE6BD-D397-49D7-872F-5FA4B902EB7B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79284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E79802-B6B1-4898-AEFE-2764724A42F4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1608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3212D2-FAE3-451B-B9F5-13D2098CFD56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34702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6CD8E5-5A7D-413C-93DE-918A68BA068A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66164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352BC5-7A6D-4099-8124-10FF565AE1CC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0018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029F8C-9E72-4FD3-82DB-6CC245A5444E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13161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2C1853-37EC-42B8-99C5-D6A8C68CB36E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66900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Egin klik tituluko testuaren formatua editatzeko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Egin klik eskemako testuaren formatua editatzeko</a:t>
            </a:r>
          </a:p>
          <a:p>
            <a:pPr lvl="1"/>
            <a:r>
              <a:rPr lang="en-GB" altLang="es-ES" smtClean="0"/>
              <a:t>Bigarren eskema-maila</a:t>
            </a:r>
          </a:p>
          <a:p>
            <a:pPr lvl="2"/>
            <a:r>
              <a:rPr lang="en-GB" altLang="es-ES" smtClean="0"/>
              <a:t>Hirugarren eskema-maila</a:t>
            </a:r>
          </a:p>
          <a:p>
            <a:pPr lvl="3"/>
            <a:r>
              <a:rPr lang="en-GB" altLang="es-ES" smtClean="0"/>
              <a:t>Laugarren eskema-maila</a:t>
            </a:r>
          </a:p>
          <a:p>
            <a:pPr lvl="4"/>
            <a:r>
              <a:rPr lang="en-GB" altLang="es-ES" smtClean="0"/>
              <a:t>Bosgarren eskema-maila</a:t>
            </a:r>
          </a:p>
          <a:p>
            <a:pPr lvl="4"/>
            <a:r>
              <a:rPr lang="en-GB" altLang="es-ES" smtClean="0"/>
              <a:t>Seigarren eskema-maila</a:t>
            </a:r>
          </a:p>
          <a:p>
            <a:pPr lvl="4"/>
            <a:r>
              <a:rPr lang="en-GB" altLang="es-ES" smtClean="0"/>
              <a:t>Zazpigarren eskema-maila</a:t>
            </a:r>
          </a:p>
          <a:p>
            <a:pPr lvl="4"/>
            <a:r>
              <a:rPr lang="en-GB" altLang="es-ES" smtClean="0"/>
              <a:t>Zortzigarren eskema-maila</a:t>
            </a:r>
          </a:p>
          <a:p>
            <a:pPr lvl="4"/>
            <a:r>
              <a:rPr lang="en-GB" altLang="es-ES" smtClean="0"/>
              <a:t>Bederatzigarren eskema-maila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307138"/>
            <a:ext cx="21304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fld id="{8C5F4E44-8B79-44E0-B991-2BBCC18DE4F9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13414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s-ES" altLang="es-ES" sz="6000" u="sng" dirty="0">
                <a:solidFill>
                  <a:srgbClr val="000000"/>
                </a:solidFill>
                <a:latin typeface="comic" pitchFamily="80" charset="0"/>
              </a:rPr>
              <a:t>DEFINICIONES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3068638"/>
            <a:ext cx="6656388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s-ES" altLang="es-ES" sz="3200" dirty="0">
                <a:solidFill>
                  <a:srgbClr val="000000"/>
                </a:solidFill>
                <a:latin typeface="comic" pitchFamily="80" charset="0"/>
              </a:rPr>
              <a:t>Prueba Inicial Informática</a:t>
            </a:r>
          </a:p>
          <a:p>
            <a:pPr algn="ctr">
              <a:spcBef>
                <a:spcPts val="800"/>
              </a:spcBef>
            </a:pPr>
            <a:r>
              <a:rPr lang="es-ES" altLang="es-ES" sz="3200" dirty="0">
                <a:solidFill>
                  <a:srgbClr val="000000"/>
                </a:solidFill>
                <a:latin typeface="comic" pitchFamily="80" charset="0"/>
              </a:rPr>
              <a:t>1º E.S.O</a:t>
            </a:r>
          </a:p>
          <a:p>
            <a:pPr algn="ctr">
              <a:spcBef>
                <a:spcPts val="800"/>
              </a:spcBef>
            </a:pPr>
            <a:r>
              <a:rPr lang="es-ES" altLang="es-ES" sz="3200" dirty="0">
                <a:solidFill>
                  <a:srgbClr val="000000"/>
                </a:solidFill>
                <a:latin typeface="comic" pitchFamily="80" charset="0"/>
              </a:rPr>
              <a:t>1ª Evaluación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MONITOR: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1188" y="4048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Pantalla. Dispositivo de salida de datos.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214563"/>
            <a:ext cx="44450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DIRECTORIO: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04838" y="920750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Espacio de un disco donde se almacenan ficheros u otros directorios.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Directorio = Carpeta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562225"/>
            <a:ext cx="26479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11188" y="549275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INTERNET: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11188" y="488950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Conjunto de redes </a:t>
            </a:r>
            <a:r>
              <a:rPr lang="es-ES" altLang="es-ES" sz="2000" smtClean="0">
                <a:solidFill>
                  <a:srgbClr val="000000"/>
                </a:solidFill>
                <a:latin typeface="Calibri" pitchFamily="32" charset="0"/>
              </a:rPr>
              <a:t>de ordenadores conectadas </a:t>
            </a: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entre si para formar una red de ámbito mundial.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28813"/>
            <a:ext cx="2643188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57375"/>
            <a:ext cx="5703888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11188" y="1995488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IMPRESORA: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15950" y="2073275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Dispositivo de salida que permite pasar a papel el contenido de un archivo.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SCANNER: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Dispositivo de entrada que permite pasar del papel a un archivo un texto o imagen.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13360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MS-DOS: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11188" y="12684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Sistema operativo, es decir, intermediario entre el hardware, el resto del software y los usuarios.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44675"/>
            <a:ext cx="3816350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HARDWARE: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11188" y="1889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Conjunto de elementos físicos que componen el ordenador.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452688"/>
            <a:ext cx="4257675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DISCO DURO: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Dispositivo de almacenamiento interno o externo que permite almacenar gran cantidad de información.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3375025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454275"/>
            <a:ext cx="42862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ESCRITORIO: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11188" y="488950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Mesa de trabajo de algunos Sistemas Operativos, es decir, pantalla inicial y/o principal.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56025"/>
            <a:ext cx="4643437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771650"/>
            <a:ext cx="44640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LINUX: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Sistema Operativo, es decir, intermediario entre el hardware, el resto del software y el usuario del ordenador.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57425"/>
            <a:ext cx="3208338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ORDENADOR: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11188" y="1557338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Máquina electrónica capaz de trabajar y tratar información con gran precisión (comete pocos errores) y rapidez.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Está compuesto de CPU(torre), pantalla, teclado, ratón, etc…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14625"/>
            <a:ext cx="1643063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572000"/>
            <a:ext cx="1214438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428875"/>
            <a:ext cx="2090737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72000"/>
            <a:ext cx="1679575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643188"/>
            <a:ext cx="3825875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PAPELERA DE RECICLAJE: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Carpeta de Windows que almacena todos los archivos y objetos que se eliminan en un ordenador.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57438"/>
            <a:ext cx="301625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ARCHIVO: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03288" y="2289175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100"/>
              </a:spcBef>
            </a:pPr>
            <a:r>
              <a:rPr lang="es-ES" altLang="es-ES" sz="4400" dirty="0">
                <a:solidFill>
                  <a:srgbClr val="000000"/>
                </a:solidFill>
                <a:latin typeface="Calibri" pitchFamily="32" charset="0"/>
              </a:rPr>
              <a:t>Fichero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4813"/>
            <a:ext cx="54006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SISTEMA OPERATIVO: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11188" y="560388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Intermediario entre el hardware, el resto del software y el usuario del ordenador.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89304"/>
            <a:ext cx="3671813" cy="191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2245117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000" dirty="0">
                <a:solidFill>
                  <a:srgbClr val="000000"/>
                </a:solidFill>
                <a:latin typeface="Calibri" pitchFamily="32" charset="0"/>
              </a:rPr>
              <a:t>Existen sistemas operativos para PC, pero también para </a:t>
            </a:r>
            <a:r>
              <a:rPr lang="es-ES_tradnl" sz="2000" dirty="0" smtClean="0">
                <a:solidFill>
                  <a:srgbClr val="000000"/>
                </a:solidFill>
                <a:latin typeface="Calibri" pitchFamily="32" charset="0"/>
              </a:rPr>
              <a:t>móvil: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188" y="2708920"/>
            <a:ext cx="7849244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ES_tradnl" b="1" dirty="0">
                <a:solidFill>
                  <a:srgbClr val="000000"/>
                </a:solidFill>
                <a:latin typeface="Calibri" pitchFamily="32" charset="0"/>
              </a:rPr>
              <a:t>Sistemas Operativos </a:t>
            </a:r>
            <a:r>
              <a:rPr lang="es-ES_tradnl" b="1" dirty="0" smtClean="0">
                <a:solidFill>
                  <a:srgbClr val="000000"/>
                </a:solidFill>
                <a:latin typeface="Calibri" pitchFamily="32" charset="0"/>
              </a:rPr>
              <a:t>PC</a:t>
            </a:r>
          </a:p>
          <a:p>
            <a:pPr marL="285750" indent="-285750">
              <a:buFontTx/>
              <a:buChar char="-"/>
            </a:pPr>
            <a:r>
              <a:rPr lang="es-ES_tradnl" dirty="0" smtClean="0">
                <a:solidFill>
                  <a:srgbClr val="000000"/>
                </a:solidFill>
                <a:latin typeface="Calibri" pitchFamily="32" charset="0"/>
              </a:rPr>
              <a:t>Windows</a:t>
            </a:r>
          </a:p>
          <a:p>
            <a:pPr marL="285750" indent="-285750">
              <a:buFontTx/>
              <a:buChar char="-"/>
            </a:pPr>
            <a:r>
              <a:rPr lang="es-ES_tradnl" dirty="0" smtClean="0">
                <a:solidFill>
                  <a:srgbClr val="000000"/>
                </a:solidFill>
                <a:latin typeface="Calibri" pitchFamily="32" charset="0"/>
              </a:rPr>
              <a:t>Linux</a:t>
            </a:r>
          </a:p>
          <a:p>
            <a:pPr marL="285750" indent="-285750">
              <a:buFontTx/>
              <a:buChar char="-"/>
            </a:pPr>
            <a:r>
              <a:rPr lang="es-ES_tradnl" dirty="0" smtClean="0">
                <a:solidFill>
                  <a:srgbClr val="000000"/>
                </a:solidFill>
                <a:latin typeface="Calibri" pitchFamily="32" charset="0"/>
              </a:rPr>
              <a:t>MS-DOS</a:t>
            </a:r>
          </a:p>
          <a:p>
            <a:pPr marL="285750" indent="-285750">
              <a:buFontTx/>
              <a:buChar char="-"/>
            </a:pPr>
            <a:r>
              <a:rPr lang="es-ES_tradnl" dirty="0" smtClean="0">
                <a:solidFill>
                  <a:srgbClr val="000000"/>
                </a:solidFill>
                <a:latin typeface="Calibri" pitchFamily="32" charset="0"/>
              </a:rPr>
              <a:t>MAC-OS</a:t>
            </a:r>
          </a:p>
          <a:p>
            <a:endParaRPr lang="es-ES_tradnl" b="1" dirty="0" smtClean="0">
              <a:solidFill>
                <a:srgbClr val="000000"/>
              </a:solidFill>
              <a:latin typeface="Calibri" pitchFamily="32" charset="0"/>
            </a:endParaRPr>
          </a:p>
          <a:p>
            <a:r>
              <a:rPr lang="es-ES_tradnl" b="1" dirty="0" smtClean="0">
                <a:solidFill>
                  <a:srgbClr val="000000"/>
                </a:solidFill>
                <a:latin typeface="Calibri" pitchFamily="32" charset="0"/>
              </a:rPr>
              <a:t>Sistemas </a:t>
            </a:r>
            <a:r>
              <a:rPr lang="es-ES_tradnl" b="1" dirty="0">
                <a:solidFill>
                  <a:srgbClr val="000000"/>
                </a:solidFill>
                <a:latin typeface="Calibri" pitchFamily="32" charset="0"/>
              </a:rPr>
              <a:t>Operativos Móvil</a:t>
            </a:r>
          </a:p>
          <a:p>
            <a:pPr marL="285750" indent="-285750">
              <a:buFontTx/>
              <a:buChar char="-"/>
            </a:pPr>
            <a:r>
              <a:rPr lang="es-ES_tradnl" dirty="0" smtClean="0">
                <a:solidFill>
                  <a:srgbClr val="000000"/>
                </a:solidFill>
                <a:latin typeface="Calibri" pitchFamily="32" charset="0"/>
              </a:rPr>
              <a:t>Windows Mobile</a:t>
            </a:r>
          </a:p>
          <a:p>
            <a:pPr marL="285750" indent="-285750">
              <a:buFontTx/>
              <a:buChar char="-"/>
            </a:pPr>
            <a:r>
              <a:rPr lang="es-ES_tradnl" dirty="0" err="1" smtClean="0">
                <a:solidFill>
                  <a:srgbClr val="000000"/>
                </a:solidFill>
                <a:latin typeface="Calibri" pitchFamily="32" charset="0"/>
              </a:rPr>
              <a:t>Android</a:t>
            </a:r>
            <a:endParaRPr lang="es-ES_tradnl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285750" indent="-285750">
              <a:buFontTx/>
              <a:buChar char="-"/>
            </a:pPr>
            <a:r>
              <a:rPr lang="es-ES_tradnl" dirty="0" smtClean="0">
                <a:solidFill>
                  <a:srgbClr val="000000"/>
                </a:solidFill>
                <a:latin typeface="Calibri" pitchFamily="32" charset="0"/>
              </a:rPr>
              <a:t>IOS</a:t>
            </a:r>
          </a:p>
          <a:p>
            <a:pPr marL="285750" indent="-285750">
              <a:buFontTx/>
              <a:buChar char="-"/>
            </a:pPr>
            <a:r>
              <a:rPr lang="es-ES_tradnl" dirty="0" err="1" smtClean="0">
                <a:solidFill>
                  <a:srgbClr val="000000"/>
                </a:solidFill>
                <a:latin typeface="Calibri" pitchFamily="32" charset="0"/>
              </a:rPr>
              <a:t>Symbian</a:t>
            </a:r>
            <a:endParaRPr lang="es-ES" dirty="0">
              <a:solidFill>
                <a:srgbClr val="000000"/>
              </a:solidFill>
              <a:latin typeface="Calibri" pitchFamily="32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BIT: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11188" y="333375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Unidad mínima para medir la capacidad de un ordenador.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24075" y="404813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s-ES" altLang="es-ES" sz="32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124075" y="971550"/>
            <a:ext cx="6477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s-ES" altLang="es-ES" sz="28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1547813" y="760413"/>
            <a:ext cx="720725" cy="22542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1547813" y="981075"/>
            <a:ext cx="720725" cy="2159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3600"/>
            <a:ext cx="6848475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WWW: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11188" y="6334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Identificador de páginas Web; Son las letras con las que se indica el comienzo de una dirección de Internet.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11188" y="2565400"/>
            <a:ext cx="78486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3600" dirty="0">
                <a:solidFill>
                  <a:srgbClr val="376092"/>
                </a:solidFill>
              </a:rPr>
              <a:t>W</a:t>
            </a:r>
            <a:r>
              <a:rPr lang="es-ES" altLang="es-ES" dirty="0">
                <a:solidFill>
                  <a:srgbClr val="000000"/>
                </a:solidFill>
              </a:rPr>
              <a:t>orld  </a:t>
            </a:r>
            <a:r>
              <a:rPr lang="es-ES" altLang="es-ES" sz="3600" dirty="0">
                <a:solidFill>
                  <a:srgbClr val="376092"/>
                </a:solidFill>
              </a:rPr>
              <a:t>W</a:t>
            </a:r>
            <a:r>
              <a:rPr lang="es-ES" altLang="es-ES" dirty="0">
                <a:solidFill>
                  <a:srgbClr val="000000"/>
                </a:solidFill>
              </a:rPr>
              <a:t>ide  </a:t>
            </a:r>
            <a:r>
              <a:rPr lang="es-ES" altLang="es-ES" sz="3600" dirty="0">
                <a:solidFill>
                  <a:srgbClr val="376092"/>
                </a:solidFill>
              </a:rPr>
              <a:t>W</a:t>
            </a:r>
            <a:r>
              <a:rPr lang="es-ES" altLang="es-ES" dirty="0">
                <a:solidFill>
                  <a:srgbClr val="000000"/>
                </a:solidFill>
              </a:rPr>
              <a:t>eb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11188" y="3573463"/>
            <a:ext cx="2952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dirty="0">
                <a:solidFill>
                  <a:srgbClr val="000000"/>
                </a:solidFill>
              </a:rPr>
              <a:t>Gran telaraña mundial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8625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4290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ENTER: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11188" y="1989138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Tecla para introducir datos y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2" charset="0"/>
              </a:rPr>
              <a:t>órdenes </a:t>
            </a: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en el ordenador.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0350"/>
            <a:ext cx="34909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WINDOWS </a:t>
            </a:r>
            <a:r>
              <a:rPr lang="es-ES" altLang="es-ES" sz="4000" b="1" dirty="0" smtClean="0">
                <a:solidFill>
                  <a:srgbClr val="000000"/>
                </a:solidFill>
                <a:latin typeface="Calibri" pitchFamily="32" charset="0"/>
              </a:rPr>
              <a:t>VISTA:</a:t>
            </a:r>
            <a:endParaRPr lang="es-ES" altLang="es-ES" sz="40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11188" y="416644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Versión del Sistema Operativo Windows.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11188" y="2060575"/>
            <a:ext cx="80645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Windows es un Sistema Operativo, es decir, intermediario entre el hardware, el resto del software y el usuario del ordenador.</a:t>
            </a:r>
          </a:p>
          <a:p>
            <a:endParaRPr lang="es-ES" altLang="es-ES" sz="20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57188"/>
            <a:ext cx="19431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714750"/>
            <a:ext cx="1928812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BYTE: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08113" y="10652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900"/>
              </a:spcBef>
            </a:pPr>
            <a:r>
              <a:rPr lang="es-ES" altLang="es-ES" sz="3600" dirty="0">
                <a:solidFill>
                  <a:srgbClr val="000000"/>
                </a:solidFill>
                <a:latin typeface="Calibri" pitchFamily="32" charset="0"/>
              </a:rPr>
              <a:t>8 bits.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57188"/>
            <a:ext cx="5989637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14625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00037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4000" b="1" kern="1200" dirty="0">
                <a:latin typeface="Calibri" pitchFamily="32" charset="0"/>
                <a:ea typeface="SimSun" charset="-122"/>
                <a:cs typeface="+mn-cs"/>
              </a:rPr>
              <a:t>Procesador de </a:t>
            </a:r>
            <a:r>
              <a:rPr lang="es-ES_tradnl" sz="4000" b="1" kern="1200" dirty="0" smtClean="0">
                <a:latin typeface="Calibri" pitchFamily="32" charset="0"/>
                <a:ea typeface="SimSun" charset="-122"/>
                <a:cs typeface="+mn-cs"/>
              </a:rPr>
              <a:t>Textos:</a:t>
            </a:r>
            <a:endParaRPr lang="es-ES" sz="4000" b="1" kern="1200" dirty="0">
              <a:latin typeface="Calibri" pitchFamily="32" charset="0"/>
              <a:ea typeface="SimSun" charset="-122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6400800" cy="1752600"/>
          </a:xfrm>
        </p:spPr>
        <p:txBody>
          <a:bodyPr/>
          <a:lstStyle/>
          <a:p>
            <a:pPr algn="l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kern="1200" dirty="0">
                <a:latin typeface="Calibri" pitchFamily="32" charset="0"/>
                <a:ea typeface="SimSun" charset="-122"/>
              </a:rPr>
              <a:t>Programa que permite crear y trabajar archivos de texto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611560" y="2348880"/>
            <a:ext cx="7792996" cy="4247356"/>
            <a:chOff x="611560" y="2348880"/>
            <a:chExt cx="7792996" cy="4247356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348880"/>
              <a:ext cx="1666875" cy="2009775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364" y="2394368"/>
              <a:ext cx="4819650" cy="942975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4653136"/>
              <a:ext cx="1943100" cy="1943100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364" y="3329162"/>
              <a:ext cx="1607929" cy="1201624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456" y="4781723"/>
              <a:ext cx="2705100" cy="1685925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3456" y="4781723"/>
              <a:ext cx="1228725" cy="1438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1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pPr algn="l"/>
            <a:r>
              <a:rPr lang="es-ES_tradnl" sz="4000" b="1" kern="1200" dirty="0" err="1" smtClean="0">
                <a:latin typeface="Calibri" pitchFamily="32" charset="0"/>
                <a:ea typeface="SimSun" charset="-122"/>
                <a:cs typeface="+mn-cs"/>
              </a:rPr>
              <a:t>Shift</a:t>
            </a:r>
            <a:r>
              <a:rPr lang="es-ES_tradnl" sz="4000" b="1" kern="1200" dirty="0" smtClean="0">
                <a:latin typeface="Calibri" pitchFamily="32" charset="0"/>
                <a:ea typeface="SimSun" charset="-122"/>
                <a:cs typeface="+mn-cs"/>
              </a:rPr>
              <a:t>:</a:t>
            </a:r>
            <a:endParaRPr lang="es-ES" sz="4000" b="1" kern="1200" dirty="0">
              <a:latin typeface="Calibri" pitchFamily="32" charset="0"/>
              <a:ea typeface="SimSun" charset="-122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6025" y="1124744"/>
            <a:ext cx="6400800" cy="1752600"/>
          </a:xfrm>
        </p:spPr>
        <p:txBody>
          <a:bodyPr/>
          <a:lstStyle/>
          <a:p>
            <a:pPr algn="l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000" kern="1200" dirty="0">
                <a:latin typeface="Calibri" pitchFamily="32" charset="0"/>
                <a:ea typeface="SimSun" charset="-122"/>
              </a:rPr>
              <a:t>Tecla que sirve para activar las mayúsculas durante el tiempo que dure su pulsación y también debe pulsarse para escribir el primer carácter de las teclas que tienen dos o tres.</a:t>
            </a:r>
            <a:endParaRPr lang="es-ES" sz="2000" kern="1200" dirty="0">
              <a:latin typeface="Calibri" pitchFamily="32" charset="0"/>
              <a:ea typeface="SimSun" charset="-122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683568" y="1268760"/>
            <a:ext cx="4802857" cy="3702149"/>
            <a:chOff x="683568" y="1268760"/>
            <a:chExt cx="4802857" cy="3702149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3284984"/>
              <a:ext cx="2714625" cy="1685925"/>
            </a:xfrm>
            <a:prstGeom prst="rect">
              <a:avLst/>
            </a:prstGeom>
          </p:spPr>
        </p:pic>
        <p:cxnSp>
          <p:nvCxnSpPr>
            <p:cNvPr id="6" name="5 Conector recto de flecha"/>
            <p:cNvCxnSpPr/>
            <p:nvPr/>
          </p:nvCxnSpPr>
          <p:spPr bwMode="auto">
            <a:xfrm>
              <a:off x="683568" y="1268760"/>
              <a:ext cx="2664296" cy="2736304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040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SOFTWARE: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1188" y="620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Conjunto de todos los programas informáticos capaces de funcionar en un ordenador, así como la información con la que el ordenador trabaja.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786062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357438"/>
            <a:ext cx="1500188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25"/>
            <a:ext cx="2214562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786313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127" name="AutoShape 7"/>
          <p:cNvCxnSpPr>
            <a:cxnSpLocks noChangeShapeType="1"/>
          </p:cNvCxnSpPr>
          <p:nvPr/>
        </p:nvCxnSpPr>
        <p:spPr bwMode="auto">
          <a:xfrm flipH="1" flipV="1">
            <a:off x="1144588" y="2146300"/>
            <a:ext cx="1071562" cy="500063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8" name="AutoShape 8"/>
          <p:cNvCxnSpPr>
            <a:cxnSpLocks noChangeShapeType="1"/>
          </p:cNvCxnSpPr>
          <p:nvPr/>
        </p:nvCxnSpPr>
        <p:spPr bwMode="auto">
          <a:xfrm flipV="1">
            <a:off x="5572125" y="2214563"/>
            <a:ext cx="642938" cy="5000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9" name="AutoShape 9"/>
          <p:cNvCxnSpPr>
            <a:cxnSpLocks noChangeShapeType="1"/>
          </p:cNvCxnSpPr>
          <p:nvPr/>
        </p:nvCxnSpPr>
        <p:spPr bwMode="auto">
          <a:xfrm flipH="1">
            <a:off x="2716213" y="4573588"/>
            <a:ext cx="642937" cy="5000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30" name="AutoShape 10"/>
          <p:cNvCxnSpPr>
            <a:cxnSpLocks noChangeShapeType="1"/>
          </p:cNvCxnSpPr>
          <p:nvPr/>
        </p:nvCxnSpPr>
        <p:spPr bwMode="auto">
          <a:xfrm>
            <a:off x="5786438" y="4786313"/>
            <a:ext cx="573087" cy="3587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286250"/>
            <a:ext cx="2357437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132" name="AutoShape 12"/>
          <p:cNvCxnSpPr>
            <a:cxnSpLocks noChangeShapeType="1"/>
          </p:cNvCxnSpPr>
          <p:nvPr/>
        </p:nvCxnSpPr>
        <p:spPr bwMode="auto">
          <a:xfrm flipH="1">
            <a:off x="4359275" y="5145088"/>
            <a:ext cx="571500" cy="349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357688" y="5857875"/>
            <a:ext cx="13573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s-ES" altLang="es-ES" sz="3200" dirty="0">
                <a:solidFill>
                  <a:srgbClr val="000000"/>
                </a:solidFill>
              </a:rPr>
              <a:t>Etc…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4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VIRUS: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1188" y="1341438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Programa informático que se graba en el ordenador y estropea parte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2" charset="0"/>
              </a:rPr>
              <a:t>de este.</a:t>
            </a:r>
            <a:endParaRPr lang="es-ES" altLang="es-ES" sz="20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481263"/>
            <a:ext cx="3709988" cy="29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4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FICHERO: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00063" y="1063625"/>
            <a:ext cx="7843837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Conjunto de datos (dibujos, textos, música,…) o instrucciones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2" charset="0"/>
              </a:rPr>
              <a:t>(órdenes</a:t>
            </a: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) que se graban en un disco y se identifican con un nombre.</a:t>
            </a:r>
          </a:p>
          <a:p>
            <a:pPr algn="ctr"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NOMBRE.EXT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El nombre tiene como máximo 256 caracteres y la extensión 3, 4 ó 5 caracteres. 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La extensión indica el tipo de contenido que guarda el fichero.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Ejemplos de extensiones: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.doc 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.jpg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.txt</a:t>
            </a:r>
            <a:r>
              <a:rPr lang="es-ES" altLang="es-ES" sz="2000" dirty="0">
                <a:solidFill>
                  <a:srgbClr val="FF0000"/>
                </a:solidFill>
                <a:latin typeface="Calibri" pitchFamily="32" charset="0"/>
              </a:rPr>
              <a:t> 	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.avi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.mp3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.</a:t>
            </a:r>
            <a:r>
              <a:rPr lang="es-ES" altLang="es-ES" sz="2000" dirty="0" err="1">
                <a:solidFill>
                  <a:srgbClr val="000000"/>
                </a:solidFill>
                <a:latin typeface="Calibri" pitchFamily="32" charset="0"/>
              </a:rPr>
              <a:t>wri</a:t>
            </a:r>
            <a:r>
              <a:rPr lang="es-ES" altLang="es-ES" sz="2000" dirty="0">
                <a:solidFill>
                  <a:srgbClr val="FF0000"/>
                </a:solidFill>
                <a:latin typeface="Calibri" pitchFamily="32" charset="0"/>
              </a:rPr>
              <a:t> 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.</a:t>
            </a:r>
            <a:r>
              <a:rPr lang="es-ES" altLang="es-ES" sz="2000" dirty="0" err="1">
                <a:solidFill>
                  <a:srgbClr val="000000"/>
                </a:solidFill>
                <a:latin typeface="Calibri" pitchFamily="32" charset="0"/>
              </a:rPr>
              <a:t>wav</a:t>
            </a:r>
            <a:endParaRPr lang="es-ES" altLang="es-ES" sz="20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.</a:t>
            </a:r>
            <a:r>
              <a:rPr lang="es-ES" altLang="es-ES" sz="2000" dirty="0" err="1">
                <a:solidFill>
                  <a:srgbClr val="000000"/>
                </a:solidFill>
                <a:latin typeface="Calibri" pitchFamily="32" charset="0"/>
              </a:rPr>
              <a:t>gif</a:t>
            </a:r>
            <a:endParaRPr lang="es-ES" altLang="es-ES" sz="20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.</a:t>
            </a:r>
            <a:r>
              <a:rPr lang="es-ES" altLang="es-ES" sz="2000" dirty="0" err="1">
                <a:solidFill>
                  <a:srgbClr val="000000"/>
                </a:solidFill>
                <a:latin typeface="Calibri" pitchFamily="32" charset="0"/>
              </a:rPr>
              <a:t>exe</a:t>
            </a:r>
            <a:endParaRPr lang="es-ES" altLang="es-ES" sz="2000" dirty="0">
              <a:solidFill>
                <a:srgbClr val="000000"/>
              </a:solidFill>
              <a:latin typeface="Calibri" pitchFamily="32" charset="0"/>
            </a:endParaRPr>
          </a:p>
        </p:txBody>
      </p:sp>
      <p:cxnSp>
        <p:nvCxnSpPr>
          <p:cNvPr id="7171" name="AutoShape 3"/>
          <p:cNvCxnSpPr>
            <a:cxnSpLocks noChangeShapeType="1"/>
          </p:cNvCxnSpPr>
          <p:nvPr/>
        </p:nvCxnSpPr>
        <p:spPr bwMode="auto">
          <a:xfrm>
            <a:off x="1331913" y="3860800"/>
            <a:ext cx="287337" cy="3175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92275" y="3644900"/>
            <a:ext cx="10795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s-ES" altLang="es-ES">
                <a:solidFill>
                  <a:srgbClr val="FF0000"/>
                </a:solidFill>
                <a:latin typeface="Calibri" pitchFamily="32" charset="0"/>
              </a:rPr>
              <a:t>texto</a:t>
            </a:r>
          </a:p>
        </p:txBody>
      </p:sp>
      <p:cxnSp>
        <p:nvCxnSpPr>
          <p:cNvPr id="7173" name="AutoShape 5"/>
          <p:cNvCxnSpPr>
            <a:cxnSpLocks noChangeShapeType="1"/>
          </p:cNvCxnSpPr>
          <p:nvPr/>
        </p:nvCxnSpPr>
        <p:spPr bwMode="auto">
          <a:xfrm>
            <a:off x="1331913" y="4219575"/>
            <a:ext cx="287337" cy="158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4" name="AutoShape 6"/>
          <p:cNvCxnSpPr>
            <a:cxnSpLocks noChangeShapeType="1"/>
          </p:cNvCxnSpPr>
          <p:nvPr/>
        </p:nvCxnSpPr>
        <p:spPr bwMode="auto">
          <a:xfrm>
            <a:off x="1331913" y="4506913"/>
            <a:ext cx="287337" cy="3175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5" name="AutoShape 7"/>
          <p:cNvCxnSpPr>
            <a:cxnSpLocks noChangeShapeType="1"/>
          </p:cNvCxnSpPr>
          <p:nvPr/>
        </p:nvCxnSpPr>
        <p:spPr bwMode="auto">
          <a:xfrm>
            <a:off x="1331913" y="4867275"/>
            <a:ext cx="287337" cy="3175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6" name="AutoShape 8"/>
          <p:cNvCxnSpPr>
            <a:cxnSpLocks noChangeShapeType="1"/>
          </p:cNvCxnSpPr>
          <p:nvPr/>
        </p:nvCxnSpPr>
        <p:spPr bwMode="auto">
          <a:xfrm>
            <a:off x="1331913" y="5229225"/>
            <a:ext cx="287337" cy="158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7" name="AutoShape 9"/>
          <p:cNvCxnSpPr>
            <a:cxnSpLocks noChangeShapeType="1"/>
          </p:cNvCxnSpPr>
          <p:nvPr/>
        </p:nvCxnSpPr>
        <p:spPr bwMode="auto">
          <a:xfrm>
            <a:off x="1331913" y="5659438"/>
            <a:ext cx="287337" cy="1587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8" name="AutoShape 10"/>
          <p:cNvCxnSpPr>
            <a:cxnSpLocks noChangeShapeType="1"/>
          </p:cNvCxnSpPr>
          <p:nvPr/>
        </p:nvCxnSpPr>
        <p:spPr bwMode="auto">
          <a:xfrm>
            <a:off x="1331913" y="6019800"/>
            <a:ext cx="287337" cy="158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9" name="AutoShape 11"/>
          <p:cNvCxnSpPr>
            <a:cxnSpLocks noChangeShapeType="1"/>
          </p:cNvCxnSpPr>
          <p:nvPr/>
        </p:nvCxnSpPr>
        <p:spPr bwMode="auto">
          <a:xfrm>
            <a:off x="1331913" y="6381750"/>
            <a:ext cx="287337" cy="158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80" name="AutoShape 12"/>
          <p:cNvCxnSpPr>
            <a:cxnSpLocks noChangeShapeType="1"/>
          </p:cNvCxnSpPr>
          <p:nvPr/>
        </p:nvCxnSpPr>
        <p:spPr bwMode="auto">
          <a:xfrm>
            <a:off x="1331913" y="6740525"/>
            <a:ext cx="287337" cy="158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692275" y="3933825"/>
            <a:ext cx="1079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s-ES" altLang="es-ES">
                <a:solidFill>
                  <a:srgbClr val="FF0000"/>
                </a:solidFill>
                <a:latin typeface="Calibri" pitchFamily="32" charset="0"/>
              </a:rPr>
              <a:t>imagen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763713" y="4292600"/>
            <a:ext cx="10795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s-ES" altLang="es-ES">
                <a:solidFill>
                  <a:srgbClr val="FF0000"/>
                </a:solidFill>
                <a:latin typeface="Calibri" pitchFamily="32" charset="0"/>
              </a:rPr>
              <a:t>texto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763713" y="4652963"/>
            <a:ext cx="10795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s-ES" altLang="es-ES">
                <a:solidFill>
                  <a:srgbClr val="FF0000"/>
                </a:solidFill>
                <a:latin typeface="Calibri" pitchFamily="32" charset="0"/>
              </a:rPr>
              <a:t>vídeo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763713" y="5013325"/>
            <a:ext cx="1079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s-ES" altLang="es-ES">
                <a:solidFill>
                  <a:srgbClr val="FF0000"/>
                </a:solidFill>
                <a:latin typeface="Calibri" pitchFamily="32" charset="0"/>
              </a:rPr>
              <a:t>música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763713" y="5445125"/>
            <a:ext cx="1079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s-ES" altLang="es-ES">
                <a:solidFill>
                  <a:srgbClr val="FF0000"/>
                </a:solidFill>
                <a:latin typeface="Calibri" pitchFamily="32" charset="0"/>
              </a:rPr>
              <a:t>texto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763713" y="5805488"/>
            <a:ext cx="10795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763713" y="5805488"/>
            <a:ext cx="10795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s-ES" altLang="es-ES">
                <a:solidFill>
                  <a:srgbClr val="FF0000"/>
                </a:solidFill>
                <a:latin typeface="Calibri" pitchFamily="32" charset="0"/>
              </a:rPr>
              <a:t>música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1692275" y="6165850"/>
            <a:ext cx="1079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s-ES" altLang="es-ES">
                <a:solidFill>
                  <a:srgbClr val="FF0000"/>
                </a:solidFill>
                <a:latin typeface="Calibri" pitchFamily="32" charset="0"/>
              </a:rPr>
              <a:t>imagen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692275" y="6524625"/>
            <a:ext cx="25923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s-ES" altLang="es-ES">
                <a:solidFill>
                  <a:srgbClr val="FF0000"/>
                </a:solidFill>
                <a:latin typeface="Calibri" pitchFamily="32" charset="0"/>
              </a:rPr>
              <a:t>Ejecutable (Programa)</a:t>
            </a:r>
          </a:p>
        </p:txBody>
      </p:sp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00313"/>
            <a:ext cx="36480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319588"/>
            <a:ext cx="1866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940425"/>
            <a:ext cx="5619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500438"/>
            <a:ext cx="4889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786188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5000625"/>
            <a:ext cx="314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319588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6896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6286500"/>
            <a:ext cx="571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4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0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9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>
                <a:solidFill>
                  <a:srgbClr val="000000"/>
                </a:solidFill>
                <a:latin typeface="Calibri" pitchFamily="32" charset="0"/>
              </a:rPr>
              <a:t>PROGRAMA: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9750" y="1412875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Conjunto de ó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2" charset="0"/>
              </a:rPr>
              <a:t>rdenes </a:t>
            </a: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guardadas en ficheros que hacen que el ordenador realice tareas concretas.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Todos los ficheros que forman un programa, se guardan juntos en la misma carpeta.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4025900" cy="3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11188" y="1557338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>
                <a:solidFill>
                  <a:srgbClr val="000000"/>
                </a:solidFill>
                <a:latin typeface="Calibri" pitchFamily="32" charset="0"/>
              </a:rPr>
              <a:t>RATÓN: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11188" y="23606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Dispositivo de entrada que permite el movimiento del puntero en la pantalla y que cuando se pulsan sus botones introduce datos u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2" charset="0"/>
              </a:rPr>
              <a:t>órdenes </a:t>
            </a: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al ordenador.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2057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CHIP: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15950" y="8493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Circuito integrado, mínima parte del hardware de un ordenador.</a:t>
            </a:r>
          </a:p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Un circuito integrado es un pequeño circuito electrónico encargado de hacer funcionar parte del ordenador.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609850"/>
            <a:ext cx="2257425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0"/>
          <a:stretch>
            <a:fillRect/>
          </a:stretch>
        </p:blipFill>
        <p:spPr bwMode="auto">
          <a:xfrm>
            <a:off x="684213" y="2492375"/>
            <a:ext cx="25082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87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92375"/>
            <a:ext cx="33480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97425"/>
            <a:ext cx="1728788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11188" y="62071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s-ES" altLang="es-ES" sz="4000" b="1" dirty="0">
                <a:solidFill>
                  <a:srgbClr val="000000"/>
                </a:solidFill>
                <a:latin typeface="Calibri" pitchFamily="32" charset="0"/>
              </a:rPr>
              <a:t>ÁBACO: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11188" y="4048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es-ES" altLang="es-ES" sz="2000" dirty="0">
                <a:solidFill>
                  <a:srgbClr val="000000"/>
                </a:solidFill>
                <a:latin typeface="Calibri" pitchFamily="32" charset="0"/>
              </a:rPr>
              <a:t>Primer instrumento construido por la humanidad para facilitar el cálculo.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357438"/>
            <a:ext cx="2286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86063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702</Words>
  <Application>Microsoft Office PowerPoint</Application>
  <PresentationFormat>Presentación en pantalla (4:3)</PresentationFormat>
  <Paragraphs>158</Paragraphs>
  <Slides>29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Procesador de Textos:</vt:lpstr>
      <vt:lpstr>Shift: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Elvira</dc:creator>
  <cp:lastModifiedBy>elvira</cp:lastModifiedBy>
  <cp:revision>107</cp:revision>
  <cp:lastPrinted>1601-01-01T00:00:00Z</cp:lastPrinted>
  <dcterms:created xsi:type="dcterms:W3CDTF">2011-08-04T16:42:55Z</dcterms:created>
  <dcterms:modified xsi:type="dcterms:W3CDTF">2013-10-21T11:23:41Z</dcterms:modified>
</cp:coreProperties>
</file>